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veat" panose="020B0604020202020204" charset="-52"/>
      <p:regular r:id="rId24"/>
    </p:embeddedFont>
    <p:embeddedFont>
      <p:font typeface="Caveat Bold" panose="020B0604020202020204" charset="-52"/>
      <p:regular r:id="rId25"/>
    </p:embeddedFont>
    <p:embeddedFont>
      <p:font typeface="Oswald" panose="020B0604020202020204" charset="-52"/>
      <p:regular r:id="rId26"/>
    </p:embeddedFont>
    <p:embeddedFont>
      <p:font typeface="Roboto Condensed" panose="020B0604020202020204" charset="0"/>
      <p:regular r:id="rId27"/>
    </p:embeddedFont>
    <p:embeddedFont>
      <p:font typeface="Roboto Condensed Bold" panose="020B0604020202020204" charset="0"/>
      <p:regular r:id="rId28"/>
    </p:embeddedFont>
    <p:embeddedFont>
      <p:font typeface="Roboto Condensed Bold Italics" panose="020B0604020202020204" charset="0"/>
      <p:regular r:id="rId29"/>
    </p:embeddedFont>
    <p:embeddedFont>
      <p:font typeface="Roboto Condensed Italics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876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99046" y="9258300"/>
            <a:ext cx="23686092" cy="2886009"/>
            <a:chOff x="0" y="0"/>
            <a:chExt cx="6238312" cy="7601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38312" cy="760101"/>
            </a:xfrm>
            <a:custGeom>
              <a:avLst/>
              <a:gdLst/>
              <a:ahLst/>
              <a:cxnLst/>
              <a:rect l="l" t="t" r="r" b="b"/>
              <a:pathLst>
                <a:path w="6238312" h="760101">
                  <a:moveTo>
                    <a:pt x="0" y="0"/>
                  </a:moveTo>
                  <a:lnTo>
                    <a:pt x="6238312" y="0"/>
                  </a:lnTo>
                  <a:lnTo>
                    <a:pt x="6238312" y="760101"/>
                  </a:lnTo>
                  <a:lnTo>
                    <a:pt x="0" y="760101"/>
                  </a:lnTo>
                  <a:close/>
                </a:path>
              </a:pathLst>
            </a:custGeom>
            <a:solidFill>
              <a:srgbClr val="FAF4E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238312" cy="8077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595484" y="5679873"/>
            <a:ext cx="3453862" cy="4050371"/>
          </a:xfrm>
          <a:custGeom>
            <a:avLst/>
            <a:gdLst/>
            <a:ahLst/>
            <a:cxnLst/>
            <a:rect l="l" t="t" r="r" b="b"/>
            <a:pathLst>
              <a:path w="3453862" h="4050371">
                <a:moveTo>
                  <a:pt x="3453862" y="0"/>
                </a:moveTo>
                <a:lnTo>
                  <a:pt x="0" y="0"/>
                </a:lnTo>
                <a:lnTo>
                  <a:pt x="0" y="4050371"/>
                </a:lnTo>
                <a:lnTo>
                  <a:pt x="3453862" y="4050371"/>
                </a:lnTo>
                <a:lnTo>
                  <a:pt x="34538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4682117" y="5902816"/>
            <a:ext cx="3074109" cy="3715956"/>
          </a:xfrm>
          <a:custGeom>
            <a:avLst/>
            <a:gdLst/>
            <a:ahLst/>
            <a:cxnLst/>
            <a:rect l="l" t="t" r="r" b="b"/>
            <a:pathLst>
              <a:path w="3074109" h="3715956">
                <a:moveTo>
                  <a:pt x="3074109" y="0"/>
                </a:moveTo>
                <a:lnTo>
                  <a:pt x="0" y="0"/>
                </a:lnTo>
                <a:lnTo>
                  <a:pt x="0" y="3715957"/>
                </a:lnTo>
                <a:lnTo>
                  <a:pt x="3074109" y="3715957"/>
                </a:lnTo>
                <a:lnTo>
                  <a:pt x="307410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-2699046" y="999469"/>
            <a:ext cx="23686092" cy="3179891"/>
            <a:chOff x="0" y="0"/>
            <a:chExt cx="6238312" cy="83750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38312" cy="837502"/>
            </a:xfrm>
            <a:custGeom>
              <a:avLst/>
              <a:gdLst/>
              <a:ahLst/>
              <a:cxnLst/>
              <a:rect l="l" t="t" r="r" b="b"/>
              <a:pathLst>
                <a:path w="6238312" h="837502">
                  <a:moveTo>
                    <a:pt x="0" y="0"/>
                  </a:moveTo>
                  <a:lnTo>
                    <a:pt x="6238312" y="0"/>
                  </a:lnTo>
                  <a:lnTo>
                    <a:pt x="6238312" y="837502"/>
                  </a:lnTo>
                  <a:lnTo>
                    <a:pt x="0" y="837502"/>
                  </a:lnTo>
                  <a:close/>
                </a:path>
              </a:pathLst>
            </a:custGeom>
            <a:solidFill>
              <a:srgbClr val="FAF4E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6238312" cy="8851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488186" y="5416581"/>
            <a:ext cx="5311628" cy="4345877"/>
          </a:xfrm>
          <a:custGeom>
            <a:avLst/>
            <a:gdLst/>
            <a:ahLst/>
            <a:cxnLst/>
            <a:rect l="l" t="t" r="r" b="b"/>
            <a:pathLst>
              <a:path w="5311628" h="4345877">
                <a:moveTo>
                  <a:pt x="0" y="0"/>
                </a:moveTo>
                <a:lnTo>
                  <a:pt x="5311628" y="0"/>
                </a:lnTo>
                <a:lnTo>
                  <a:pt x="5311628" y="4345878"/>
                </a:lnTo>
                <a:lnTo>
                  <a:pt x="0" y="43458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724146" y="5679873"/>
            <a:ext cx="4827408" cy="2308423"/>
          </a:xfrm>
          <a:custGeom>
            <a:avLst/>
            <a:gdLst/>
            <a:ahLst/>
            <a:cxnLst/>
            <a:rect l="l" t="t" r="r" b="b"/>
            <a:pathLst>
              <a:path w="4827408" h="2308423">
                <a:moveTo>
                  <a:pt x="0" y="0"/>
                </a:moveTo>
                <a:lnTo>
                  <a:pt x="4827408" y="0"/>
                </a:lnTo>
                <a:lnTo>
                  <a:pt x="4827408" y="2308423"/>
                </a:lnTo>
                <a:lnTo>
                  <a:pt x="0" y="230842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2475" b="-124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28700" y="1649689"/>
            <a:ext cx="16230600" cy="1373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00"/>
              </a:lnSpc>
            </a:pPr>
            <a:r>
              <a:rPr lang="en-US" sz="102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АКАДЕМІЧНА ДОБРОЧЕСНІСТЬ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049346" y="3028917"/>
            <a:ext cx="1018930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та чому це важливо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99046" y="582590"/>
            <a:ext cx="23686092" cy="2004947"/>
            <a:chOff x="0" y="0"/>
            <a:chExt cx="6238312" cy="528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38312" cy="528052"/>
            </a:xfrm>
            <a:custGeom>
              <a:avLst/>
              <a:gdLst/>
              <a:ahLst/>
              <a:cxnLst/>
              <a:rect l="l" t="t" r="r" b="b"/>
              <a:pathLst>
                <a:path w="6238312" h="528052">
                  <a:moveTo>
                    <a:pt x="0" y="0"/>
                  </a:moveTo>
                  <a:lnTo>
                    <a:pt x="6238312" y="0"/>
                  </a:lnTo>
                  <a:lnTo>
                    <a:pt x="6238312" y="528052"/>
                  </a:lnTo>
                  <a:lnTo>
                    <a:pt x="0" y="528052"/>
                  </a:lnTo>
                  <a:close/>
                </a:path>
              </a:pathLst>
            </a:custGeom>
            <a:solidFill>
              <a:srgbClr val="FAF4E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238312" cy="575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99553" y="3278855"/>
            <a:ext cx="7659747" cy="6220493"/>
            <a:chOff x="0" y="0"/>
            <a:chExt cx="2017382" cy="16383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17382" cy="1638319"/>
            </a:xfrm>
            <a:custGeom>
              <a:avLst/>
              <a:gdLst/>
              <a:ahLst/>
              <a:cxnLst/>
              <a:rect l="l" t="t" r="r" b="b"/>
              <a:pathLst>
                <a:path w="2017382" h="1638319">
                  <a:moveTo>
                    <a:pt x="0" y="0"/>
                  </a:moveTo>
                  <a:lnTo>
                    <a:pt x="2017382" y="0"/>
                  </a:lnTo>
                  <a:lnTo>
                    <a:pt x="2017382" y="1638319"/>
                  </a:lnTo>
                  <a:lnTo>
                    <a:pt x="0" y="1638319"/>
                  </a:lnTo>
                  <a:close/>
                </a:path>
              </a:pathLst>
            </a:custGeom>
            <a:solidFill>
              <a:srgbClr val="FAF4E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17382" cy="1685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3158302"/>
            <a:ext cx="7892029" cy="6461599"/>
          </a:xfrm>
          <a:custGeom>
            <a:avLst/>
            <a:gdLst/>
            <a:ahLst/>
            <a:cxnLst/>
            <a:rect l="l" t="t" r="r" b="b"/>
            <a:pathLst>
              <a:path w="7892029" h="6461599">
                <a:moveTo>
                  <a:pt x="0" y="0"/>
                </a:moveTo>
                <a:lnTo>
                  <a:pt x="7892029" y="0"/>
                </a:lnTo>
                <a:lnTo>
                  <a:pt x="7892029" y="6461599"/>
                </a:lnTo>
                <a:lnTo>
                  <a:pt x="0" y="64615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388421" y="1131040"/>
            <a:ext cx="11511157" cy="1060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7999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ХАБАРНИЦТВО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05791" y="3899229"/>
            <a:ext cx="6447271" cy="4274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це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надання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чи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отримання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учасником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освітнього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процесу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коштів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майна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послуг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пільг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чи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будь-яких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інших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благ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матеріального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або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нематеріального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характеру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з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метою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отримання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неправомірної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переваги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в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освітньому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процесі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99046" y="582590"/>
            <a:ext cx="23686092" cy="2004947"/>
            <a:chOff x="0" y="0"/>
            <a:chExt cx="6238312" cy="528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38312" cy="528052"/>
            </a:xfrm>
            <a:custGeom>
              <a:avLst/>
              <a:gdLst/>
              <a:ahLst/>
              <a:cxnLst/>
              <a:rect l="l" t="t" r="r" b="b"/>
              <a:pathLst>
                <a:path w="6238312" h="528052">
                  <a:moveTo>
                    <a:pt x="0" y="0"/>
                  </a:moveTo>
                  <a:lnTo>
                    <a:pt x="6238312" y="0"/>
                  </a:lnTo>
                  <a:lnTo>
                    <a:pt x="6238312" y="528052"/>
                  </a:lnTo>
                  <a:lnTo>
                    <a:pt x="0" y="528052"/>
                  </a:lnTo>
                  <a:close/>
                </a:path>
              </a:pathLst>
            </a:custGeom>
            <a:solidFill>
              <a:srgbClr val="FAF4E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238312" cy="575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99553" y="3278855"/>
            <a:ext cx="7659747" cy="6220493"/>
            <a:chOff x="0" y="0"/>
            <a:chExt cx="2017382" cy="16383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17382" cy="1638319"/>
            </a:xfrm>
            <a:custGeom>
              <a:avLst/>
              <a:gdLst/>
              <a:ahLst/>
              <a:cxnLst/>
              <a:rect l="l" t="t" r="r" b="b"/>
              <a:pathLst>
                <a:path w="2017382" h="1638319">
                  <a:moveTo>
                    <a:pt x="0" y="0"/>
                  </a:moveTo>
                  <a:lnTo>
                    <a:pt x="2017382" y="0"/>
                  </a:lnTo>
                  <a:lnTo>
                    <a:pt x="2017382" y="1638319"/>
                  </a:lnTo>
                  <a:lnTo>
                    <a:pt x="0" y="1638319"/>
                  </a:lnTo>
                  <a:close/>
                </a:path>
              </a:pathLst>
            </a:custGeom>
            <a:solidFill>
              <a:srgbClr val="FAF4E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17382" cy="1685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696611" y="3595819"/>
            <a:ext cx="4946649" cy="5586565"/>
          </a:xfrm>
          <a:custGeom>
            <a:avLst/>
            <a:gdLst/>
            <a:ahLst/>
            <a:cxnLst/>
            <a:rect l="l" t="t" r="r" b="b"/>
            <a:pathLst>
              <a:path w="4946649" h="5586565">
                <a:moveTo>
                  <a:pt x="0" y="0"/>
                </a:moveTo>
                <a:lnTo>
                  <a:pt x="4946650" y="0"/>
                </a:lnTo>
                <a:lnTo>
                  <a:pt x="4946650" y="5586565"/>
                </a:lnTo>
                <a:lnTo>
                  <a:pt x="0" y="55865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388421" y="1131040"/>
            <a:ext cx="11511157" cy="1060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7999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ФАБРИКАЦІЯ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05791" y="5304521"/>
            <a:ext cx="6447271" cy="2140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це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вигадування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даних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чи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фактів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що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використовуються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в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освітньому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процесі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або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наукових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дослідженнях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99046" y="582590"/>
            <a:ext cx="23686092" cy="2004947"/>
            <a:chOff x="0" y="0"/>
            <a:chExt cx="6238312" cy="528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38312" cy="528052"/>
            </a:xfrm>
            <a:custGeom>
              <a:avLst/>
              <a:gdLst/>
              <a:ahLst/>
              <a:cxnLst/>
              <a:rect l="l" t="t" r="r" b="b"/>
              <a:pathLst>
                <a:path w="6238312" h="528052">
                  <a:moveTo>
                    <a:pt x="0" y="0"/>
                  </a:moveTo>
                  <a:lnTo>
                    <a:pt x="6238312" y="0"/>
                  </a:lnTo>
                  <a:lnTo>
                    <a:pt x="6238312" y="528052"/>
                  </a:lnTo>
                  <a:lnTo>
                    <a:pt x="0" y="528052"/>
                  </a:lnTo>
                  <a:close/>
                </a:path>
              </a:pathLst>
            </a:custGeom>
            <a:solidFill>
              <a:srgbClr val="FAF4E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238312" cy="575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99553" y="3278855"/>
            <a:ext cx="7659747" cy="6220493"/>
            <a:chOff x="0" y="0"/>
            <a:chExt cx="2017382" cy="16383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17382" cy="1638319"/>
            </a:xfrm>
            <a:custGeom>
              <a:avLst/>
              <a:gdLst/>
              <a:ahLst/>
              <a:cxnLst/>
              <a:rect l="l" t="t" r="r" b="b"/>
              <a:pathLst>
                <a:path w="2017382" h="1638319">
                  <a:moveTo>
                    <a:pt x="0" y="0"/>
                  </a:moveTo>
                  <a:lnTo>
                    <a:pt x="2017382" y="0"/>
                  </a:lnTo>
                  <a:lnTo>
                    <a:pt x="2017382" y="1638319"/>
                  </a:lnTo>
                  <a:lnTo>
                    <a:pt x="0" y="1638319"/>
                  </a:lnTo>
                  <a:close/>
                </a:path>
              </a:pathLst>
            </a:custGeom>
            <a:solidFill>
              <a:srgbClr val="FAF4E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17382" cy="1685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446094" y="3479057"/>
            <a:ext cx="5761888" cy="5820089"/>
          </a:xfrm>
          <a:custGeom>
            <a:avLst/>
            <a:gdLst/>
            <a:ahLst/>
            <a:cxnLst/>
            <a:rect l="l" t="t" r="r" b="b"/>
            <a:pathLst>
              <a:path w="5761888" h="5820089">
                <a:moveTo>
                  <a:pt x="0" y="0"/>
                </a:moveTo>
                <a:lnTo>
                  <a:pt x="5761887" y="0"/>
                </a:lnTo>
                <a:lnTo>
                  <a:pt x="5761887" y="5820089"/>
                </a:lnTo>
                <a:lnTo>
                  <a:pt x="0" y="58200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388421" y="1131040"/>
            <a:ext cx="11511157" cy="1060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7999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ФАЛЬСИФІКАЦІЯ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05791" y="5304521"/>
            <a:ext cx="6447271" cy="2140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це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свідома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зміна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чи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модифікація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вже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наявних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даних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що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стосуються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освітнього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процесу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чи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наукових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досліджень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99046" y="582590"/>
            <a:ext cx="23686092" cy="2004947"/>
            <a:chOff x="0" y="0"/>
            <a:chExt cx="6238312" cy="528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38312" cy="528052"/>
            </a:xfrm>
            <a:custGeom>
              <a:avLst/>
              <a:gdLst/>
              <a:ahLst/>
              <a:cxnLst/>
              <a:rect l="l" t="t" r="r" b="b"/>
              <a:pathLst>
                <a:path w="6238312" h="528052">
                  <a:moveTo>
                    <a:pt x="0" y="0"/>
                  </a:moveTo>
                  <a:lnTo>
                    <a:pt x="6238312" y="0"/>
                  </a:lnTo>
                  <a:lnTo>
                    <a:pt x="6238312" y="528052"/>
                  </a:lnTo>
                  <a:lnTo>
                    <a:pt x="0" y="528052"/>
                  </a:lnTo>
                  <a:close/>
                </a:path>
              </a:pathLst>
            </a:custGeom>
            <a:solidFill>
              <a:srgbClr val="FAF4E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238312" cy="575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99553" y="3278855"/>
            <a:ext cx="7659747" cy="6220493"/>
            <a:chOff x="0" y="0"/>
            <a:chExt cx="2017382" cy="16383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17382" cy="1638319"/>
            </a:xfrm>
            <a:custGeom>
              <a:avLst/>
              <a:gdLst/>
              <a:ahLst/>
              <a:cxnLst/>
              <a:rect l="l" t="t" r="r" b="b"/>
              <a:pathLst>
                <a:path w="2017382" h="1638319">
                  <a:moveTo>
                    <a:pt x="0" y="0"/>
                  </a:moveTo>
                  <a:lnTo>
                    <a:pt x="2017382" y="0"/>
                  </a:lnTo>
                  <a:lnTo>
                    <a:pt x="2017382" y="1638319"/>
                  </a:lnTo>
                  <a:lnTo>
                    <a:pt x="0" y="1638319"/>
                  </a:lnTo>
                  <a:close/>
                </a:path>
              </a:pathLst>
            </a:custGeom>
            <a:solidFill>
              <a:srgbClr val="FAF4E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17382" cy="1685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243346" y="3203065"/>
            <a:ext cx="6276493" cy="6372074"/>
          </a:xfrm>
          <a:custGeom>
            <a:avLst/>
            <a:gdLst/>
            <a:ahLst/>
            <a:cxnLst/>
            <a:rect l="l" t="t" r="r" b="b"/>
            <a:pathLst>
              <a:path w="6276493" h="6372074">
                <a:moveTo>
                  <a:pt x="0" y="0"/>
                </a:moveTo>
                <a:lnTo>
                  <a:pt x="6276493" y="0"/>
                </a:lnTo>
                <a:lnTo>
                  <a:pt x="6276493" y="6372073"/>
                </a:lnTo>
                <a:lnTo>
                  <a:pt x="0" y="63720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388421" y="1131040"/>
            <a:ext cx="11511157" cy="1014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7699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НЕОБ’ЄКТИВНЕ ОЦІНЮВАННЯ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05791" y="4504421"/>
            <a:ext cx="6447271" cy="3740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це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дії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що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порушують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вимогу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про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об’єктивне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оцінювання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результатів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навчання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Це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може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проявлятися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як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свідоме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завищення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або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заниження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балів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що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суперечить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принципам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справедливості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та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прозорості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освітнього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процесу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99046" y="9258300"/>
            <a:ext cx="23686092" cy="2886009"/>
            <a:chOff x="0" y="0"/>
            <a:chExt cx="6238312" cy="7601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38312" cy="760101"/>
            </a:xfrm>
            <a:custGeom>
              <a:avLst/>
              <a:gdLst/>
              <a:ahLst/>
              <a:cxnLst/>
              <a:rect l="l" t="t" r="r" b="b"/>
              <a:pathLst>
                <a:path w="6238312" h="760101">
                  <a:moveTo>
                    <a:pt x="0" y="0"/>
                  </a:moveTo>
                  <a:lnTo>
                    <a:pt x="6238312" y="0"/>
                  </a:lnTo>
                  <a:lnTo>
                    <a:pt x="6238312" y="760101"/>
                  </a:lnTo>
                  <a:lnTo>
                    <a:pt x="0" y="760101"/>
                  </a:lnTo>
                  <a:close/>
                </a:path>
              </a:pathLst>
            </a:custGeom>
            <a:solidFill>
              <a:srgbClr val="C9DFE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238312" cy="8077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699046" y="-1857309"/>
            <a:ext cx="23686092" cy="2886009"/>
            <a:chOff x="0" y="0"/>
            <a:chExt cx="6238312" cy="7601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38312" cy="760101"/>
            </a:xfrm>
            <a:custGeom>
              <a:avLst/>
              <a:gdLst/>
              <a:ahLst/>
              <a:cxnLst/>
              <a:rect l="l" t="t" r="r" b="b"/>
              <a:pathLst>
                <a:path w="6238312" h="760101">
                  <a:moveTo>
                    <a:pt x="0" y="0"/>
                  </a:moveTo>
                  <a:lnTo>
                    <a:pt x="6238312" y="0"/>
                  </a:lnTo>
                  <a:lnTo>
                    <a:pt x="6238312" y="760101"/>
                  </a:lnTo>
                  <a:lnTo>
                    <a:pt x="0" y="760101"/>
                  </a:lnTo>
                  <a:close/>
                </a:path>
              </a:pathLst>
            </a:custGeom>
            <a:solidFill>
              <a:srgbClr val="C9DFE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6238312" cy="8077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35273" y="3723775"/>
            <a:ext cx="6840009" cy="4700952"/>
          </a:xfrm>
          <a:custGeom>
            <a:avLst/>
            <a:gdLst/>
            <a:ahLst/>
            <a:cxnLst/>
            <a:rect l="l" t="t" r="r" b="b"/>
            <a:pathLst>
              <a:path w="6840009" h="4700952">
                <a:moveTo>
                  <a:pt x="0" y="0"/>
                </a:moveTo>
                <a:lnTo>
                  <a:pt x="6840009" y="0"/>
                </a:lnTo>
                <a:lnTo>
                  <a:pt x="6840009" y="4700951"/>
                </a:lnTo>
                <a:lnTo>
                  <a:pt x="0" y="47009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535273" y="1829754"/>
            <a:ext cx="14973946" cy="1060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99"/>
              </a:lnSpc>
            </a:pPr>
            <a:r>
              <a:rPr lang="en-US" sz="7999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КУЛЬТУРА АКАДЕМІЧНОГО ПИСЬМА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022246" y="3249773"/>
            <a:ext cx="7365219" cy="168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Дотримання принципів академічної доброчесності — це інвестиція у власне майбутнє.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022246" y="5067300"/>
            <a:ext cx="7365219" cy="3928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b="1" i="1">
                <a:solidFill>
                  <a:srgbClr val="000000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Самостійне виконання робіт розвиває такі компетенції:</a:t>
            </a:r>
          </a:p>
          <a:p>
            <a:pPr marL="690882" lvl="1" indent="-345441" algn="just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Критичне мислення;</a:t>
            </a:r>
          </a:p>
          <a:p>
            <a:pPr marL="690882" lvl="1" indent="-345441" algn="just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Інформаційна культура;</a:t>
            </a:r>
          </a:p>
          <a:p>
            <a:pPr marL="690882" lvl="1" indent="-345441" algn="just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Майстерність комунікації; </a:t>
            </a:r>
          </a:p>
          <a:p>
            <a:pPr marL="690882" lvl="1" indent="-345441" algn="just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Професіоналізм; </a:t>
            </a:r>
          </a:p>
          <a:p>
            <a:pPr marL="690882" lvl="1" indent="-345441" algn="just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Повага та етика.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99046" y="582590"/>
            <a:ext cx="23686092" cy="2004947"/>
            <a:chOff x="0" y="0"/>
            <a:chExt cx="6238312" cy="528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38312" cy="528052"/>
            </a:xfrm>
            <a:custGeom>
              <a:avLst/>
              <a:gdLst/>
              <a:ahLst/>
              <a:cxnLst/>
              <a:rect l="l" t="t" r="r" b="b"/>
              <a:pathLst>
                <a:path w="6238312" h="528052">
                  <a:moveTo>
                    <a:pt x="0" y="0"/>
                  </a:moveTo>
                  <a:lnTo>
                    <a:pt x="6238312" y="0"/>
                  </a:lnTo>
                  <a:lnTo>
                    <a:pt x="6238312" y="528052"/>
                  </a:lnTo>
                  <a:lnTo>
                    <a:pt x="0" y="528052"/>
                  </a:lnTo>
                  <a:close/>
                </a:path>
              </a:pathLst>
            </a:custGeom>
            <a:solidFill>
              <a:srgbClr val="FAF4E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238312" cy="575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3037807"/>
            <a:ext cx="7659747" cy="6220493"/>
            <a:chOff x="0" y="0"/>
            <a:chExt cx="2017382" cy="16383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17382" cy="1638319"/>
            </a:xfrm>
            <a:custGeom>
              <a:avLst/>
              <a:gdLst/>
              <a:ahLst/>
              <a:cxnLst/>
              <a:rect l="l" t="t" r="r" b="b"/>
              <a:pathLst>
                <a:path w="2017382" h="1638319">
                  <a:moveTo>
                    <a:pt x="0" y="0"/>
                  </a:moveTo>
                  <a:lnTo>
                    <a:pt x="2017382" y="0"/>
                  </a:lnTo>
                  <a:lnTo>
                    <a:pt x="2017382" y="1638319"/>
                  </a:lnTo>
                  <a:lnTo>
                    <a:pt x="0" y="1638319"/>
                  </a:lnTo>
                  <a:close/>
                </a:path>
              </a:pathLst>
            </a:custGeom>
            <a:solidFill>
              <a:srgbClr val="FAF4E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17382" cy="1685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921976" y="3037807"/>
            <a:ext cx="7602825" cy="6220493"/>
          </a:xfrm>
          <a:custGeom>
            <a:avLst/>
            <a:gdLst/>
            <a:ahLst/>
            <a:cxnLst/>
            <a:rect l="l" t="t" r="r" b="b"/>
            <a:pathLst>
              <a:path w="7602825" h="6220493">
                <a:moveTo>
                  <a:pt x="0" y="0"/>
                </a:moveTo>
                <a:lnTo>
                  <a:pt x="7602826" y="0"/>
                </a:lnTo>
                <a:lnTo>
                  <a:pt x="7602826" y="6220493"/>
                </a:lnTo>
                <a:lnTo>
                  <a:pt x="0" y="62204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240939" y="3412575"/>
            <a:ext cx="7018361" cy="3341359"/>
          </a:xfrm>
          <a:custGeom>
            <a:avLst/>
            <a:gdLst/>
            <a:ahLst/>
            <a:cxnLst/>
            <a:rect l="l" t="t" r="r" b="b"/>
            <a:pathLst>
              <a:path w="7018361" h="3341359">
                <a:moveTo>
                  <a:pt x="0" y="0"/>
                </a:moveTo>
                <a:lnTo>
                  <a:pt x="7018361" y="0"/>
                </a:lnTo>
                <a:lnTo>
                  <a:pt x="7018361" y="3341358"/>
                </a:lnTo>
                <a:lnTo>
                  <a:pt x="0" y="33413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486" b="-5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282661" y="3213440"/>
            <a:ext cx="7151825" cy="3207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50"/>
              </a:lnSpc>
            </a:pPr>
            <a:r>
              <a:rPr lang="en-US" sz="3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Офіс доброчесності НАЗК створено у 2020-му році, після перезавантаження Національного агентства з питань запобігання корупції.</a:t>
            </a:r>
          </a:p>
          <a:p>
            <a:pPr algn="just">
              <a:lnSpc>
                <a:spcPts val="4250"/>
              </a:lnSpc>
            </a:pPr>
            <a:endParaRPr lang="en-US" sz="34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just">
              <a:lnSpc>
                <a:spcPts val="4250"/>
              </a:lnSpc>
            </a:pPr>
            <a:r>
              <a:rPr lang="en-US" sz="3400" i="1" u="sng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https://nazk.gov.ua/uk/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03562" y="6935175"/>
            <a:ext cx="6110023" cy="2023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4"/>
              </a:lnSpc>
            </a:pPr>
            <a:r>
              <a:rPr lang="en-US" sz="3400" b="1" i="1">
                <a:solidFill>
                  <a:srgbClr val="000000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Місія Офісу — запускаємо освітні ініціативи для поширення доброчесності</a:t>
            </a:r>
            <a:r>
              <a:rPr lang="en-US" sz="3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88421" y="1131040"/>
            <a:ext cx="11511157" cy="1060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7999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ОФІС ДОБРОЧЕСНОСТІ НАЗК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99046" y="582590"/>
            <a:ext cx="23686092" cy="2004947"/>
            <a:chOff x="0" y="0"/>
            <a:chExt cx="6238312" cy="528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38312" cy="528052"/>
            </a:xfrm>
            <a:custGeom>
              <a:avLst/>
              <a:gdLst/>
              <a:ahLst/>
              <a:cxnLst/>
              <a:rect l="l" t="t" r="r" b="b"/>
              <a:pathLst>
                <a:path w="6238312" h="528052">
                  <a:moveTo>
                    <a:pt x="0" y="0"/>
                  </a:moveTo>
                  <a:lnTo>
                    <a:pt x="6238312" y="0"/>
                  </a:lnTo>
                  <a:lnTo>
                    <a:pt x="6238312" y="528052"/>
                  </a:lnTo>
                  <a:lnTo>
                    <a:pt x="0" y="528052"/>
                  </a:lnTo>
                  <a:close/>
                </a:path>
              </a:pathLst>
            </a:custGeom>
            <a:solidFill>
              <a:srgbClr val="FAF4E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238312" cy="575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3037807"/>
            <a:ext cx="16230600" cy="6220493"/>
            <a:chOff x="0" y="0"/>
            <a:chExt cx="4274726" cy="16383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638319"/>
            </a:xfrm>
            <a:custGeom>
              <a:avLst/>
              <a:gdLst/>
              <a:ahLst/>
              <a:cxnLst/>
              <a:rect l="l" t="t" r="r" b="b"/>
              <a:pathLst>
                <a:path w="4274726" h="1638319">
                  <a:moveTo>
                    <a:pt x="0" y="0"/>
                  </a:moveTo>
                  <a:lnTo>
                    <a:pt x="4274726" y="0"/>
                  </a:lnTo>
                  <a:lnTo>
                    <a:pt x="4274726" y="1638319"/>
                  </a:lnTo>
                  <a:lnTo>
                    <a:pt x="0" y="1638319"/>
                  </a:lnTo>
                  <a:close/>
                </a:path>
              </a:pathLst>
            </a:custGeom>
            <a:solidFill>
              <a:srgbClr val="FAF4E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274726" cy="1685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55680" y="3353338"/>
            <a:ext cx="15976639" cy="555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08"/>
              </a:lnSpc>
            </a:pPr>
            <a:r>
              <a:rPr lang="en-US" sz="3206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це спеціалізоване програмне забезпечення для виявлення запозичень у текстових роботах, розроблене та впроваджене фахівцями Хмельницького національного університету (ХНУ)</a:t>
            </a:r>
            <a:r>
              <a:rPr lang="en-US" sz="3206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algn="just">
              <a:lnSpc>
                <a:spcPts val="4008"/>
              </a:lnSpc>
            </a:pPr>
            <a:endParaRPr lang="en-US" sz="3206" u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>
              <a:lnSpc>
                <a:spcPts val="4008"/>
              </a:lnSpc>
            </a:pPr>
            <a:r>
              <a:rPr lang="en-US" sz="3206" b="1" i="1" u="sng">
                <a:solidFill>
                  <a:srgbClr val="000000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Як воно працює: </a:t>
            </a:r>
          </a:p>
          <a:p>
            <a:pPr algn="just">
              <a:lnSpc>
                <a:spcPts val="4008"/>
              </a:lnSpc>
            </a:pPr>
            <a:r>
              <a:rPr lang="en-US" sz="3206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Система порівнює завантажений текст із величезним масивом даних. Пошук здійснюється за кількома напрямками:</a:t>
            </a:r>
          </a:p>
          <a:p>
            <a:pPr algn="just">
              <a:lnSpc>
                <a:spcPts val="4008"/>
              </a:lnSpc>
            </a:pPr>
            <a:endParaRPr lang="en-US" sz="3206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692299" lvl="1" indent="-346150" algn="just">
              <a:lnSpc>
                <a:spcPts val="4008"/>
              </a:lnSpc>
              <a:buFont typeface="Arial"/>
              <a:buChar char="•"/>
            </a:pPr>
            <a:r>
              <a:rPr lang="en-US" sz="3206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Мережа Інтернет: індексовані сторінки через пошукові системи;</a:t>
            </a:r>
          </a:p>
          <a:p>
            <a:pPr marL="692299" lvl="1" indent="-346150" algn="just">
              <a:lnSpc>
                <a:spcPts val="4008"/>
              </a:lnSpc>
              <a:buFont typeface="Arial"/>
              <a:buChar char="•"/>
            </a:pPr>
            <a:r>
              <a:rPr lang="en-US" sz="3206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Внутрішні бази: колекції дисертацій, авторефератів, наукових статей;</a:t>
            </a:r>
          </a:p>
          <a:p>
            <a:pPr marL="692299" lvl="1" indent="-346150" algn="just">
              <a:lnSpc>
                <a:spcPts val="4008"/>
              </a:lnSpc>
              <a:buFont typeface="Arial"/>
              <a:buChar char="•"/>
            </a:pPr>
            <a:r>
              <a:rPr lang="en-US" sz="3206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Нормативна база: тексти юридичних та законодавчих документів.</a:t>
            </a:r>
          </a:p>
          <a:p>
            <a:pPr algn="just">
              <a:lnSpc>
                <a:spcPts val="4008"/>
              </a:lnSpc>
            </a:pPr>
            <a:endParaRPr lang="en-US" sz="3206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4774945" y="5967548"/>
            <a:ext cx="2357375" cy="3290752"/>
          </a:xfrm>
          <a:custGeom>
            <a:avLst/>
            <a:gdLst/>
            <a:ahLst/>
            <a:cxnLst/>
            <a:rect l="l" t="t" r="r" b="b"/>
            <a:pathLst>
              <a:path w="2357375" h="3290752">
                <a:moveTo>
                  <a:pt x="0" y="0"/>
                </a:moveTo>
                <a:lnTo>
                  <a:pt x="2357375" y="0"/>
                </a:lnTo>
                <a:lnTo>
                  <a:pt x="2357375" y="3290752"/>
                </a:lnTo>
                <a:lnTo>
                  <a:pt x="0" y="32907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688510" y="1186601"/>
            <a:ext cx="12910980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6999" b="1">
                <a:solidFill>
                  <a:srgbClr val="000000"/>
                </a:solidFill>
                <a:latin typeface="Caveat Bold"/>
                <a:ea typeface="Caveat Bold"/>
                <a:cs typeface="Caveat Bold"/>
                <a:sym typeface="Caveat Bold"/>
              </a:rPr>
              <a:t>ANTI-PLAGIARISM </a:t>
            </a:r>
            <a:r>
              <a:rPr lang="en-US" sz="6999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(АНТІ-ПЛАГІАТ)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F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0DA529-BE06-61B5-517F-A173A2043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6E2FAB6-889D-96B7-9DBA-CADD04291F21}"/>
              </a:ext>
            </a:extLst>
          </p:cNvPr>
          <p:cNvGrpSpPr/>
          <p:nvPr/>
        </p:nvGrpSpPr>
        <p:grpSpPr>
          <a:xfrm>
            <a:off x="-2275" y="342900"/>
            <a:ext cx="18288000" cy="871137"/>
            <a:chOff x="0" y="0"/>
            <a:chExt cx="6238312" cy="5280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40EC09D-3597-B71B-0A5F-6E5B62152BF2}"/>
                </a:ext>
              </a:extLst>
            </p:cNvPr>
            <p:cNvSpPr/>
            <p:nvPr/>
          </p:nvSpPr>
          <p:spPr>
            <a:xfrm>
              <a:off x="0" y="0"/>
              <a:ext cx="6238312" cy="528052"/>
            </a:xfrm>
            <a:custGeom>
              <a:avLst/>
              <a:gdLst/>
              <a:ahLst/>
              <a:cxnLst/>
              <a:rect l="l" t="t" r="r" b="b"/>
              <a:pathLst>
                <a:path w="6238312" h="528052">
                  <a:moveTo>
                    <a:pt x="0" y="0"/>
                  </a:moveTo>
                  <a:lnTo>
                    <a:pt x="6238312" y="0"/>
                  </a:lnTo>
                  <a:lnTo>
                    <a:pt x="6238312" y="528052"/>
                  </a:lnTo>
                  <a:lnTo>
                    <a:pt x="0" y="528052"/>
                  </a:lnTo>
                  <a:close/>
                </a:path>
              </a:pathLst>
            </a:custGeom>
            <a:solidFill>
              <a:srgbClr val="FAF4E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uk-UA" noProof="0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319DCED-C0C6-3B1F-74C4-C378C18AE67B}"/>
                </a:ext>
              </a:extLst>
            </p:cNvPr>
            <p:cNvSpPr txBox="1"/>
            <p:nvPr/>
          </p:nvSpPr>
          <p:spPr>
            <a:xfrm>
              <a:off x="0" y="-47625"/>
              <a:ext cx="6238312" cy="575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uk-UA" noProof="0" dirty="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61B673B9-3865-646D-8DCB-2DE3CB8C6AE4}"/>
              </a:ext>
            </a:extLst>
          </p:cNvPr>
          <p:cNvGrpSpPr/>
          <p:nvPr/>
        </p:nvGrpSpPr>
        <p:grpSpPr>
          <a:xfrm>
            <a:off x="1026425" y="1318594"/>
            <a:ext cx="16230600" cy="8854106"/>
            <a:chOff x="0" y="-47625"/>
            <a:chExt cx="4274726" cy="168594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8252FCB-1EC8-66C7-92DB-95D9E6402880}"/>
                </a:ext>
              </a:extLst>
            </p:cNvPr>
            <p:cNvSpPr/>
            <p:nvPr/>
          </p:nvSpPr>
          <p:spPr>
            <a:xfrm>
              <a:off x="0" y="-23813"/>
              <a:ext cx="4274726" cy="1638319"/>
            </a:xfrm>
            <a:custGeom>
              <a:avLst/>
              <a:gdLst/>
              <a:ahLst/>
              <a:cxnLst/>
              <a:rect l="l" t="t" r="r" b="b"/>
              <a:pathLst>
                <a:path w="4274726" h="1638319">
                  <a:moveTo>
                    <a:pt x="0" y="0"/>
                  </a:moveTo>
                  <a:lnTo>
                    <a:pt x="4274726" y="0"/>
                  </a:lnTo>
                  <a:lnTo>
                    <a:pt x="4274726" y="1638319"/>
                  </a:lnTo>
                  <a:lnTo>
                    <a:pt x="0" y="1638319"/>
                  </a:lnTo>
                  <a:close/>
                </a:path>
              </a:pathLst>
            </a:custGeom>
            <a:solidFill>
              <a:srgbClr val="FAF4E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742608" lvl="1" indent="-371304" algn="just">
                <a:lnSpc>
                  <a:spcPts val="5537"/>
                </a:lnSpc>
                <a:buFontTx/>
                <a:buAutoNum type="arabicPeriod"/>
              </a:pPr>
              <a:r>
                <a:rPr lang="uk-UA" sz="2400" b="1" noProof="0" dirty="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Академічний плагіат </a:t>
              </a:r>
              <a:r>
                <a:rPr lang="uk-UA" sz="2000" noProof="0" dirty="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– це оприлюднення (частково або повністю) наукових (творчих) результатів, отриманих іншими особами, як результатів власного дослідження (творчості) та/або відтворення опублікованих текстів (оприлюднених творів мистецтва) інших авторів без зазначення авторства.</a:t>
              </a:r>
            </a:p>
            <a:p>
              <a:pPr marL="742608" lvl="1" indent="-371304" algn="just">
                <a:lnSpc>
                  <a:spcPts val="5537"/>
                </a:lnSpc>
                <a:buAutoNum type="arabicPeriod"/>
              </a:pPr>
              <a:r>
                <a:rPr lang="uk-UA" sz="2400" b="1" noProof="0" dirty="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Списування</a:t>
              </a:r>
              <a:r>
                <a:rPr lang="uk-UA" sz="2000" noProof="0" dirty="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– це виконання письмових робіт із залученням зовнішніх джерел інформації (крім дозволених для використання), зокрема під час оцінювання результатів навчання.</a:t>
              </a:r>
            </a:p>
            <a:p>
              <a:pPr marL="742608" lvl="1" indent="-371304" algn="just">
                <a:lnSpc>
                  <a:spcPts val="5537"/>
                </a:lnSpc>
                <a:buFontTx/>
                <a:buAutoNum type="arabicPeriod"/>
              </a:pPr>
              <a:r>
                <a:rPr lang="uk-UA" sz="2400" b="1" noProof="0" dirty="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Обман</a:t>
              </a:r>
              <a:r>
                <a:rPr lang="uk-UA" sz="2000" noProof="0" dirty="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– це надання завідомо неправдивої інформації щодо власної освітньої (наукової, творчої) діяльності.</a:t>
              </a:r>
            </a:p>
            <a:p>
              <a:pPr marL="742608" lvl="1" indent="-371304" algn="just">
                <a:lnSpc>
                  <a:spcPts val="5537"/>
                </a:lnSpc>
                <a:buAutoNum type="arabicPeriod"/>
              </a:pPr>
              <a:r>
                <a:rPr lang="uk-UA" sz="2400" b="1" noProof="0" dirty="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Хабарництво</a:t>
              </a:r>
              <a:r>
                <a:rPr lang="uk-UA" sz="2000" noProof="0" dirty="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– це надання чи отримання учасником освітнього процесу коштів, майна, послуг, пільг чи будь-яких інших благ матеріального або нематеріального характеру з метою отримання неправомірної переваги в освітньому процесі.</a:t>
              </a:r>
            </a:p>
            <a:p>
              <a:pPr marL="742608" lvl="1" indent="-371304" algn="just">
                <a:lnSpc>
                  <a:spcPts val="5537"/>
                </a:lnSpc>
                <a:buAutoNum type="arabicPeriod"/>
              </a:pPr>
              <a:r>
                <a:rPr lang="uk-UA" sz="2400" b="1" noProof="0" dirty="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Фабрикація</a:t>
              </a:r>
              <a:r>
                <a:rPr lang="uk-UA" sz="2000" noProof="0" dirty="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– це вигадування даних чи фактів, що використовуються в освітньому процесі або наукових дослідженнях.</a:t>
              </a:r>
            </a:p>
            <a:p>
              <a:pPr marL="742608" lvl="1" indent="-371304" algn="just">
                <a:lnSpc>
                  <a:spcPts val="5537"/>
                </a:lnSpc>
                <a:buFontTx/>
                <a:buAutoNum type="arabicPeriod"/>
              </a:pPr>
              <a:r>
                <a:rPr lang="uk-UA" sz="2400" b="1" noProof="0" dirty="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Фальсифікація </a:t>
              </a:r>
              <a:r>
                <a:rPr lang="uk-UA" sz="2000" noProof="0" dirty="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– це свідома зміна чи модифікація вже наявних даних, що стосуються освітнього процесу чи наукових досліджень.</a:t>
              </a:r>
            </a:p>
            <a:p>
              <a:pPr marL="742608" lvl="1" indent="-371304" algn="just">
                <a:lnSpc>
                  <a:spcPts val="5537"/>
                </a:lnSpc>
                <a:buAutoNum type="arabicPeriod"/>
              </a:pPr>
              <a:r>
                <a:rPr lang="uk-UA" sz="2400" b="1" noProof="0" dirty="0" err="1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Самоплагіат</a:t>
              </a:r>
              <a:r>
                <a:rPr lang="uk-UA" sz="2000" noProof="0" dirty="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– оприлюднення власних раніше опублікованих наукових результатів як нових.</a:t>
              </a:r>
            </a:p>
            <a:p>
              <a:pPr marL="742608" lvl="1" indent="-371304" algn="just">
                <a:lnSpc>
                  <a:spcPts val="5537"/>
                </a:lnSpc>
                <a:buAutoNum type="arabicPeriod"/>
              </a:pPr>
              <a:r>
                <a:rPr lang="uk-UA" sz="2400" b="1" noProof="0" dirty="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Необ’єктивне оцінювання </a:t>
              </a:r>
              <a:r>
                <a:rPr lang="uk-UA" sz="2000" noProof="0" dirty="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– це дії, що порушують вимогу про об’єктивне оцінювання результатів навчання. </a:t>
              </a:r>
            </a:p>
            <a:p>
              <a:endParaRPr lang="uk-UA" noProof="0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04D0517-2047-DF64-1C4C-77F6793850EF}"/>
                </a:ext>
              </a:extLst>
            </p:cNvPr>
            <p:cNvSpPr txBox="1"/>
            <p:nvPr/>
          </p:nvSpPr>
          <p:spPr>
            <a:xfrm>
              <a:off x="0" y="-47625"/>
              <a:ext cx="4274726" cy="1685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uk-UA" noProof="0" dirty="0"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BFD723EE-4DFA-1FAE-2CE4-BDB1B1FCB8A2}"/>
              </a:ext>
            </a:extLst>
          </p:cNvPr>
          <p:cNvSpPr txBox="1"/>
          <p:nvPr/>
        </p:nvSpPr>
        <p:spPr>
          <a:xfrm>
            <a:off x="2686235" y="303616"/>
            <a:ext cx="12910980" cy="871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uk-UA" sz="4800" noProof="0" dirty="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СПИСОК  ВИКОРИСТАНИХ ТЕРМІНІВ</a:t>
            </a:r>
          </a:p>
        </p:txBody>
      </p:sp>
    </p:spTree>
    <p:extLst>
      <p:ext uri="{BB962C8B-B14F-4D97-AF65-F5344CB8AC3E}">
        <p14:creationId xmlns:p14="http://schemas.microsoft.com/office/powerpoint/2010/main" val="1174809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99046" y="9258300"/>
            <a:ext cx="23686092" cy="2886009"/>
            <a:chOff x="0" y="0"/>
            <a:chExt cx="6238312" cy="7601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38312" cy="760101"/>
            </a:xfrm>
            <a:custGeom>
              <a:avLst/>
              <a:gdLst/>
              <a:ahLst/>
              <a:cxnLst/>
              <a:rect l="l" t="t" r="r" b="b"/>
              <a:pathLst>
                <a:path w="6238312" h="760101">
                  <a:moveTo>
                    <a:pt x="0" y="0"/>
                  </a:moveTo>
                  <a:lnTo>
                    <a:pt x="6238312" y="0"/>
                  </a:lnTo>
                  <a:lnTo>
                    <a:pt x="6238312" y="760101"/>
                  </a:lnTo>
                  <a:lnTo>
                    <a:pt x="0" y="760101"/>
                  </a:lnTo>
                  <a:close/>
                </a:path>
              </a:pathLst>
            </a:custGeom>
            <a:solidFill>
              <a:srgbClr val="FAF4E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238312" cy="8077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699046" y="999469"/>
            <a:ext cx="23686092" cy="3179891"/>
            <a:chOff x="0" y="0"/>
            <a:chExt cx="6238312" cy="8375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38312" cy="837502"/>
            </a:xfrm>
            <a:custGeom>
              <a:avLst/>
              <a:gdLst/>
              <a:ahLst/>
              <a:cxnLst/>
              <a:rect l="l" t="t" r="r" b="b"/>
              <a:pathLst>
                <a:path w="6238312" h="837502">
                  <a:moveTo>
                    <a:pt x="0" y="0"/>
                  </a:moveTo>
                  <a:lnTo>
                    <a:pt x="6238312" y="0"/>
                  </a:lnTo>
                  <a:lnTo>
                    <a:pt x="6238312" y="837502"/>
                  </a:lnTo>
                  <a:lnTo>
                    <a:pt x="0" y="837502"/>
                  </a:lnTo>
                  <a:close/>
                </a:path>
              </a:pathLst>
            </a:custGeom>
            <a:solidFill>
              <a:srgbClr val="FAF4E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6238312" cy="8851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194966" y="3074770"/>
            <a:ext cx="7898069" cy="6183530"/>
          </a:xfrm>
          <a:custGeom>
            <a:avLst/>
            <a:gdLst/>
            <a:ahLst/>
            <a:cxnLst/>
            <a:rect l="l" t="t" r="r" b="b"/>
            <a:pathLst>
              <a:path w="7898069" h="6183530">
                <a:moveTo>
                  <a:pt x="0" y="0"/>
                </a:moveTo>
                <a:lnTo>
                  <a:pt x="7898068" y="0"/>
                </a:lnTo>
                <a:lnTo>
                  <a:pt x="7898068" y="6183530"/>
                </a:lnTo>
                <a:lnTo>
                  <a:pt x="0" y="6183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05" r="-1705" b="-34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619376" y="1240515"/>
            <a:ext cx="3070410" cy="2697800"/>
          </a:xfrm>
          <a:custGeom>
            <a:avLst/>
            <a:gdLst/>
            <a:ahLst/>
            <a:cxnLst/>
            <a:rect l="l" t="t" r="r" b="b"/>
            <a:pathLst>
              <a:path w="3070410" h="2697800">
                <a:moveTo>
                  <a:pt x="0" y="0"/>
                </a:moveTo>
                <a:lnTo>
                  <a:pt x="3070411" y="0"/>
                </a:lnTo>
                <a:lnTo>
                  <a:pt x="3070411" y="2697800"/>
                </a:lnTo>
                <a:lnTo>
                  <a:pt x="0" y="2697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22550" y="1993144"/>
            <a:ext cx="16230600" cy="1373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00"/>
              </a:lnSpc>
            </a:pPr>
            <a:r>
              <a:rPr lang="en-US" sz="102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ДЯКУЮ ЗА УВАГУ!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41025" y="-944797"/>
            <a:ext cx="11270910" cy="12341830"/>
            <a:chOff x="0" y="0"/>
            <a:chExt cx="2968470" cy="3250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68470" cy="3250523"/>
            </a:xfrm>
            <a:custGeom>
              <a:avLst/>
              <a:gdLst/>
              <a:ahLst/>
              <a:cxnLst/>
              <a:rect l="l" t="t" r="r" b="b"/>
              <a:pathLst>
                <a:path w="2968470" h="3250523">
                  <a:moveTo>
                    <a:pt x="0" y="0"/>
                  </a:moveTo>
                  <a:lnTo>
                    <a:pt x="2968470" y="0"/>
                  </a:lnTo>
                  <a:lnTo>
                    <a:pt x="2968470" y="3250523"/>
                  </a:lnTo>
                  <a:lnTo>
                    <a:pt x="0" y="3250523"/>
                  </a:lnTo>
                  <a:close/>
                </a:path>
              </a:pathLst>
            </a:custGeom>
            <a:solidFill>
              <a:srgbClr val="FAF4E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968470" cy="32981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421380" y="1088030"/>
            <a:ext cx="9366636" cy="60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6"/>
              </a:lnSpc>
            </a:pPr>
            <a:r>
              <a:rPr lang="en-US" sz="4400" spc="3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ЩО ТАКЕ АКАДЕМІЧНА ДОБРОЧЕСНІСТЬ?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93162" y="5088404"/>
            <a:ext cx="9023073" cy="948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Академічна доброчесність базується на наступних принципах: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593162" y="1959123"/>
            <a:ext cx="9023073" cy="284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3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Академічна доброчесність — це сукупність етичних принципів та визначених законом правил, якими мають керуватися учасники освітнього процесу під час навчання, викладання та провадження наукової (творчої) діяльності з метою забезпечення довіри до результатів навчання та/або наукових (творчих) здобутків.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593162" y="6303794"/>
            <a:ext cx="3920496" cy="2443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2" lvl="1" indent="-345441" algn="just">
              <a:lnSpc>
                <a:spcPts val="32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Чесність;</a:t>
            </a:r>
          </a:p>
          <a:p>
            <a:pPr marL="690882" lvl="1" indent="-345441" algn="just">
              <a:lnSpc>
                <a:spcPts val="32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Довіра;</a:t>
            </a:r>
          </a:p>
          <a:p>
            <a:pPr marL="690882" lvl="1" indent="-345441" algn="just">
              <a:lnSpc>
                <a:spcPts val="32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Справедливість;</a:t>
            </a:r>
          </a:p>
          <a:p>
            <a:pPr marL="690882" lvl="1" indent="-345441" algn="just">
              <a:lnSpc>
                <a:spcPts val="32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Повага;</a:t>
            </a:r>
          </a:p>
          <a:p>
            <a:pPr marL="690882" lvl="1" indent="-345441" algn="just">
              <a:lnSpc>
                <a:spcPts val="32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Відповідальність;</a:t>
            </a:r>
          </a:p>
          <a:p>
            <a:pPr marL="690882" lvl="1" indent="-345441" algn="just">
              <a:lnSpc>
                <a:spcPts val="32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Відвага.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080945" y="2759033"/>
            <a:ext cx="4512216" cy="5386286"/>
            <a:chOff x="0" y="0"/>
            <a:chExt cx="6016288" cy="7181714"/>
          </a:xfrm>
        </p:grpSpPr>
        <p:sp>
          <p:nvSpPr>
            <p:cNvPr id="10" name="Freeform 10"/>
            <p:cNvSpPr/>
            <p:nvPr/>
          </p:nvSpPr>
          <p:spPr>
            <a:xfrm rot="8320486">
              <a:off x="836008" y="5141950"/>
              <a:ext cx="2507752" cy="455955"/>
            </a:xfrm>
            <a:custGeom>
              <a:avLst/>
              <a:gdLst/>
              <a:ahLst/>
              <a:cxnLst/>
              <a:rect l="l" t="t" r="r" b="b"/>
              <a:pathLst>
                <a:path w="2507752" h="455955">
                  <a:moveTo>
                    <a:pt x="0" y="0"/>
                  </a:moveTo>
                  <a:lnTo>
                    <a:pt x="2507752" y="0"/>
                  </a:lnTo>
                  <a:lnTo>
                    <a:pt x="2507752" y="455955"/>
                  </a:lnTo>
                  <a:lnTo>
                    <a:pt x="0" y="455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9120354">
              <a:off x="164856" y="2496850"/>
              <a:ext cx="2507752" cy="455955"/>
            </a:xfrm>
            <a:custGeom>
              <a:avLst/>
              <a:gdLst/>
              <a:ahLst/>
              <a:cxnLst/>
              <a:rect l="l" t="t" r="r" b="b"/>
              <a:pathLst>
                <a:path w="2507752" h="455955">
                  <a:moveTo>
                    <a:pt x="0" y="0"/>
                  </a:moveTo>
                  <a:lnTo>
                    <a:pt x="2507752" y="0"/>
                  </a:lnTo>
                  <a:lnTo>
                    <a:pt x="2507752" y="455955"/>
                  </a:lnTo>
                  <a:lnTo>
                    <a:pt x="0" y="455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1259726" y="1420020"/>
              <a:ext cx="4756563" cy="4507817"/>
              <a:chOff x="0" y="0"/>
              <a:chExt cx="743662" cy="70477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743662" cy="704772"/>
              </a:xfrm>
              <a:custGeom>
                <a:avLst/>
                <a:gdLst/>
                <a:ahLst/>
                <a:cxnLst/>
                <a:rect l="l" t="t" r="r" b="b"/>
                <a:pathLst>
                  <a:path w="743662" h="704772">
                    <a:moveTo>
                      <a:pt x="371831" y="0"/>
                    </a:moveTo>
                    <a:cubicBezTo>
                      <a:pt x="166474" y="0"/>
                      <a:pt x="0" y="157769"/>
                      <a:pt x="0" y="352386"/>
                    </a:cubicBezTo>
                    <a:cubicBezTo>
                      <a:pt x="0" y="547004"/>
                      <a:pt x="166474" y="704772"/>
                      <a:pt x="371831" y="704772"/>
                    </a:cubicBezTo>
                    <a:cubicBezTo>
                      <a:pt x="577188" y="704772"/>
                      <a:pt x="743662" y="547004"/>
                      <a:pt x="743662" y="352386"/>
                    </a:cubicBezTo>
                    <a:cubicBezTo>
                      <a:pt x="743662" y="157769"/>
                      <a:pt x="577188" y="0"/>
                      <a:pt x="371831" y="0"/>
                    </a:cubicBezTo>
                    <a:close/>
                  </a:path>
                </a:pathLst>
              </a:custGeom>
              <a:solidFill>
                <a:srgbClr val="FAF4E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69718" y="-603"/>
                <a:ext cx="604226" cy="6393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899"/>
                  </a:lnSpc>
                </a:pPr>
                <a:r>
                  <a:rPr lang="en-US" sz="3499" b="1">
                    <a:solidFill>
                      <a:srgbClr val="000000"/>
                    </a:solidFill>
                    <a:latin typeface="Roboto Condensed Bold"/>
                    <a:ea typeface="Roboto Condensed Bold"/>
                    <a:cs typeface="Roboto Condensed Bold"/>
                    <a:sym typeface="Roboto Condensed Bold"/>
                  </a:rPr>
                  <a:t>Академічна доброчесність</a:t>
                </a:r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-5400000">
              <a:off x="2156154" y="1025899"/>
              <a:ext cx="2507752" cy="455955"/>
            </a:xfrm>
            <a:custGeom>
              <a:avLst/>
              <a:gdLst/>
              <a:ahLst/>
              <a:cxnLst/>
              <a:rect l="l" t="t" r="r" b="b"/>
              <a:pathLst>
                <a:path w="2507752" h="455955">
                  <a:moveTo>
                    <a:pt x="0" y="0"/>
                  </a:moveTo>
                  <a:lnTo>
                    <a:pt x="2507752" y="0"/>
                  </a:lnTo>
                  <a:lnTo>
                    <a:pt x="2507752" y="455955"/>
                  </a:lnTo>
                  <a:lnTo>
                    <a:pt x="0" y="455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 rot="-7716196">
              <a:off x="836008" y="1325155"/>
              <a:ext cx="2507752" cy="455955"/>
            </a:xfrm>
            <a:custGeom>
              <a:avLst/>
              <a:gdLst/>
              <a:ahLst/>
              <a:cxnLst/>
              <a:rect l="l" t="t" r="r" b="b"/>
              <a:pathLst>
                <a:path w="2507752" h="455955">
                  <a:moveTo>
                    <a:pt x="0" y="0"/>
                  </a:moveTo>
                  <a:lnTo>
                    <a:pt x="2507752" y="0"/>
                  </a:lnTo>
                  <a:lnTo>
                    <a:pt x="2507752" y="455955"/>
                  </a:lnTo>
                  <a:lnTo>
                    <a:pt x="0" y="455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 rot="9658936">
              <a:off x="5850" y="3823448"/>
              <a:ext cx="2507752" cy="455955"/>
            </a:xfrm>
            <a:custGeom>
              <a:avLst/>
              <a:gdLst/>
              <a:ahLst/>
              <a:cxnLst/>
              <a:rect l="l" t="t" r="r" b="b"/>
              <a:pathLst>
                <a:path w="2507752" h="455955">
                  <a:moveTo>
                    <a:pt x="0" y="0"/>
                  </a:moveTo>
                  <a:lnTo>
                    <a:pt x="2507752" y="0"/>
                  </a:lnTo>
                  <a:lnTo>
                    <a:pt x="2507752" y="455955"/>
                  </a:lnTo>
                  <a:lnTo>
                    <a:pt x="0" y="455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 rot="5400000">
              <a:off x="2156154" y="5699861"/>
              <a:ext cx="2507752" cy="455955"/>
            </a:xfrm>
            <a:custGeom>
              <a:avLst/>
              <a:gdLst/>
              <a:ahLst/>
              <a:cxnLst/>
              <a:rect l="l" t="t" r="r" b="b"/>
              <a:pathLst>
                <a:path w="2507752" h="455955">
                  <a:moveTo>
                    <a:pt x="0" y="0"/>
                  </a:moveTo>
                  <a:lnTo>
                    <a:pt x="2507752" y="0"/>
                  </a:lnTo>
                  <a:lnTo>
                    <a:pt x="2507752" y="455954"/>
                  </a:lnTo>
                  <a:lnTo>
                    <a:pt x="0" y="455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924415" y="2167283"/>
            <a:ext cx="1472059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чесність</a:t>
            </a:r>
          </a:p>
        </p:txBody>
      </p:sp>
      <p:sp>
        <p:nvSpPr>
          <p:cNvPr id="20" name="TextBox 20"/>
          <p:cNvSpPr txBox="1"/>
          <p:nvPr/>
        </p:nvSpPr>
        <p:spPr>
          <a:xfrm rot="-1396244">
            <a:off x="4142940" y="2371969"/>
            <a:ext cx="1149548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довіра</a:t>
            </a:r>
          </a:p>
        </p:txBody>
      </p:sp>
      <p:sp>
        <p:nvSpPr>
          <p:cNvPr id="21" name="TextBox 21"/>
          <p:cNvSpPr txBox="1"/>
          <p:nvPr/>
        </p:nvSpPr>
        <p:spPr>
          <a:xfrm rot="-2416367">
            <a:off x="2315540" y="3907826"/>
            <a:ext cx="2752427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справедливість</a:t>
            </a:r>
          </a:p>
        </p:txBody>
      </p:sp>
      <p:sp>
        <p:nvSpPr>
          <p:cNvPr id="22" name="TextBox 22"/>
          <p:cNvSpPr txBox="1"/>
          <p:nvPr/>
        </p:nvSpPr>
        <p:spPr>
          <a:xfrm rot="-1393241">
            <a:off x="2680283" y="6059930"/>
            <a:ext cx="1191816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повага</a:t>
            </a:r>
          </a:p>
        </p:txBody>
      </p:sp>
      <p:sp>
        <p:nvSpPr>
          <p:cNvPr id="23" name="TextBox 23"/>
          <p:cNvSpPr txBox="1"/>
          <p:nvPr/>
        </p:nvSpPr>
        <p:spPr>
          <a:xfrm rot="-2700000">
            <a:off x="2201643" y="7753423"/>
            <a:ext cx="2983111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відповідальність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924415" y="8543439"/>
            <a:ext cx="1299716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відвага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68389" y="-341762"/>
            <a:ext cx="14175727" cy="12341830"/>
            <a:chOff x="0" y="0"/>
            <a:chExt cx="3733525" cy="3250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33525" cy="3250523"/>
            </a:xfrm>
            <a:custGeom>
              <a:avLst/>
              <a:gdLst/>
              <a:ahLst/>
              <a:cxnLst/>
              <a:rect l="l" t="t" r="r" b="b"/>
              <a:pathLst>
                <a:path w="3733525" h="3250523">
                  <a:moveTo>
                    <a:pt x="0" y="0"/>
                  </a:moveTo>
                  <a:lnTo>
                    <a:pt x="3733525" y="0"/>
                  </a:lnTo>
                  <a:lnTo>
                    <a:pt x="3733525" y="3250523"/>
                  </a:lnTo>
                  <a:lnTo>
                    <a:pt x="0" y="3250523"/>
                  </a:lnTo>
                  <a:close/>
                </a:path>
              </a:pathLst>
            </a:custGeom>
            <a:solidFill>
              <a:srgbClr val="FAF4E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733525" cy="32981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479374" y="2615457"/>
            <a:ext cx="7808626" cy="5056085"/>
          </a:xfrm>
          <a:custGeom>
            <a:avLst/>
            <a:gdLst/>
            <a:ahLst/>
            <a:cxnLst/>
            <a:rect l="l" t="t" r="r" b="b"/>
            <a:pathLst>
              <a:path w="7808626" h="5056085">
                <a:moveTo>
                  <a:pt x="0" y="0"/>
                </a:moveTo>
                <a:lnTo>
                  <a:pt x="7808626" y="0"/>
                </a:lnTo>
                <a:lnTo>
                  <a:pt x="7808626" y="5056086"/>
                </a:lnTo>
                <a:lnTo>
                  <a:pt x="0" y="5056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33145" y="2293195"/>
            <a:ext cx="9478637" cy="739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sz="55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АКАДЕМІЧНА НЕДОБРОЧЕСНІСТЬ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540760"/>
            <a:ext cx="8487528" cy="3643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3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Академічна недоброчесність — це порушення етичних принципів та правил, визначених Законом України «Про освіту». </a:t>
            </a:r>
          </a:p>
          <a:p>
            <a:pPr algn="just">
              <a:lnSpc>
                <a:spcPts val="3200"/>
              </a:lnSpc>
            </a:pPr>
            <a:endParaRPr lang="en-US" sz="32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just">
              <a:lnSpc>
                <a:spcPts val="3200"/>
              </a:lnSpc>
            </a:pPr>
            <a:r>
              <a:rPr lang="en-US" sz="3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Це дії, що суперечать нормам чесності, довіри та поваги в освітньому та науковому середовищі. </a:t>
            </a:r>
          </a:p>
          <a:p>
            <a:pPr algn="just">
              <a:lnSpc>
                <a:spcPts val="3200"/>
              </a:lnSpc>
            </a:pPr>
            <a:endParaRPr lang="en-US" sz="32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just">
              <a:lnSpc>
                <a:spcPts val="3200"/>
              </a:lnSpc>
            </a:pPr>
            <a:r>
              <a:rPr lang="en-US" sz="3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Найпоширенішим видом такого порушення є академічний плагіат.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99046" y="9258300"/>
            <a:ext cx="23686092" cy="2886009"/>
            <a:chOff x="0" y="0"/>
            <a:chExt cx="6238312" cy="7601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38312" cy="760101"/>
            </a:xfrm>
            <a:custGeom>
              <a:avLst/>
              <a:gdLst/>
              <a:ahLst/>
              <a:cxnLst/>
              <a:rect l="l" t="t" r="r" b="b"/>
              <a:pathLst>
                <a:path w="6238312" h="760101">
                  <a:moveTo>
                    <a:pt x="0" y="0"/>
                  </a:moveTo>
                  <a:lnTo>
                    <a:pt x="6238312" y="0"/>
                  </a:lnTo>
                  <a:lnTo>
                    <a:pt x="6238312" y="760101"/>
                  </a:lnTo>
                  <a:lnTo>
                    <a:pt x="0" y="760101"/>
                  </a:lnTo>
                  <a:close/>
                </a:path>
              </a:pathLst>
            </a:custGeom>
            <a:solidFill>
              <a:srgbClr val="C9DFE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238312" cy="8077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699046" y="-1857309"/>
            <a:ext cx="23686092" cy="2886009"/>
            <a:chOff x="0" y="0"/>
            <a:chExt cx="6238312" cy="7601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38312" cy="760101"/>
            </a:xfrm>
            <a:custGeom>
              <a:avLst/>
              <a:gdLst/>
              <a:ahLst/>
              <a:cxnLst/>
              <a:rect l="l" t="t" r="r" b="b"/>
              <a:pathLst>
                <a:path w="6238312" h="760101">
                  <a:moveTo>
                    <a:pt x="0" y="0"/>
                  </a:moveTo>
                  <a:lnTo>
                    <a:pt x="6238312" y="0"/>
                  </a:lnTo>
                  <a:lnTo>
                    <a:pt x="6238312" y="760101"/>
                  </a:lnTo>
                  <a:lnTo>
                    <a:pt x="0" y="760101"/>
                  </a:lnTo>
                  <a:close/>
                </a:path>
              </a:pathLst>
            </a:custGeom>
            <a:solidFill>
              <a:srgbClr val="C9DFE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6238312" cy="8077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26908" y="1402732"/>
            <a:ext cx="14434185" cy="173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9"/>
              </a:lnSpc>
            </a:pPr>
            <a:r>
              <a:rPr lang="en-US" sz="6699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ЧОМУ ВИНИКАЄ АКАДЕМІЧНА НЕДОБРОЧЕСНІСТЬ?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8700" y="3384583"/>
            <a:ext cx="3595692" cy="2707390"/>
            <a:chOff x="0" y="0"/>
            <a:chExt cx="4794256" cy="3609853"/>
          </a:xfrm>
        </p:grpSpPr>
        <p:sp>
          <p:nvSpPr>
            <p:cNvPr id="10" name="Freeform 10"/>
            <p:cNvSpPr/>
            <p:nvPr/>
          </p:nvSpPr>
          <p:spPr>
            <a:xfrm flipH="1">
              <a:off x="1402429" y="0"/>
              <a:ext cx="1989398" cy="1804927"/>
            </a:xfrm>
            <a:custGeom>
              <a:avLst/>
              <a:gdLst/>
              <a:ahLst/>
              <a:cxnLst/>
              <a:rect l="l" t="t" r="r" b="b"/>
              <a:pathLst>
                <a:path w="1989398" h="1804927">
                  <a:moveTo>
                    <a:pt x="1989398" y="0"/>
                  </a:moveTo>
                  <a:lnTo>
                    <a:pt x="0" y="0"/>
                  </a:lnTo>
                  <a:lnTo>
                    <a:pt x="0" y="1804927"/>
                  </a:lnTo>
                  <a:lnTo>
                    <a:pt x="1989398" y="1804927"/>
                  </a:lnTo>
                  <a:lnTo>
                    <a:pt x="1989398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196088"/>
              <a:ext cx="4794256" cy="1413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19"/>
                </a:lnSpc>
              </a:pPr>
              <a:r>
                <a:rPr lang="en-US" sz="2719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Легкодоступність інформації в епоху Інтернету. 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07913" y="3384583"/>
            <a:ext cx="3019206" cy="2716279"/>
            <a:chOff x="0" y="0"/>
            <a:chExt cx="4025608" cy="3621705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196088"/>
              <a:ext cx="4025608" cy="1425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20"/>
                </a:lnSpc>
              </a:pPr>
              <a:r>
                <a:rPr lang="en-US" sz="272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Відсутність навичок академічного письма.</a:t>
              </a:r>
            </a:p>
          </p:txBody>
        </p:sp>
        <p:sp>
          <p:nvSpPr>
            <p:cNvPr id="14" name="Freeform 14"/>
            <p:cNvSpPr/>
            <p:nvPr/>
          </p:nvSpPr>
          <p:spPr>
            <a:xfrm flipH="1">
              <a:off x="1018105" y="0"/>
              <a:ext cx="1989398" cy="1804927"/>
            </a:xfrm>
            <a:custGeom>
              <a:avLst/>
              <a:gdLst/>
              <a:ahLst/>
              <a:cxnLst/>
              <a:rect l="l" t="t" r="r" b="b"/>
              <a:pathLst>
                <a:path w="1989398" h="1804927">
                  <a:moveTo>
                    <a:pt x="1989398" y="0"/>
                  </a:moveTo>
                  <a:lnTo>
                    <a:pt x="0" y="0"/>
                  </a:lnTo>
                  <a:lnTo>
                    <a:pt x="0" y="1804927"/>
                  </a:lnTo>
                  <a:lnTo>
                    <a:pt x="1989398" y="1804927"/>
                  </a:lnTo>
                  <a:lnTo>
                    <a:pt x="1989398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410641" y="3375694"/>
            <a:ext cx="2950452" cy="2544829"/>
            <a:chOff x="0" y="0"/>
            <a:chExt cx="3933935" cy="3393105"/>
          </a:xfrm>
        </p:grpSpPr>
        <p:sp>
          <p:nvSpPr>
            <p:cNvPr id="16" name="Freeform 16"/>
            <p:cNvSpPr/>
            <p:nvPr/>
          </p:nvSpPr>
          <p:spPr>
            <a:xfrm flipH="1">
              <a:off x="1175180" y="0"/>
              <a:ext cx="1989398" cy="1804927"/>
            </a:xfrm>
            <a:custGeom>
              <a:avLst/>
              <a:gdLst/>
              <a:ahLst/>
              <a:cxnLst/>
              <a:rect l="l" t="t" r="r" b="b"/>
              <a:pathLst>
                <a:path w="1989398" h="1804927">
                  <a:moveTo>
                    <a:pt x="1989398" y="0"/>
                  </a:moveTo>
                  <a:lnTo>
                    <a:pt x="0" y="0"/>
                  </a:lnTo>
                  <a:lnTo>
                    <a:pt x="0" y="1804927"/>
                  </a:lnTo>
                  <a:lnTo>
                    <a:pt x="1989398" y="1804927"/>
                  </a:lnTo>
                  <a:lnTo>
                    <a:pt x="1989398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424688"/>
              <a:ext cx="3933935" cy="968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20"/>
                </a:lnSpc>
              </a:pPr>
              <a:r>
                <a:rPr lang="en-US" sz="272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Прокрастинація та незацікавленість.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46471" y="6672363"/>
            <a:ext cx="17142090" cy="204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  <a:spcBef>
                <a:spcPct val="0"/>
              </a:spcBef>
            </a:pPr>
            <a:r>
              <a:rPr lang="en-US" sz="3200">
                <a:solidFill>
                  <a:srgbClr val="000000">
                    <a:alpha val="83922"/>
                  </a:srgb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Усе починається з прокрастинації, яка створює дефіцит часу та паніку. У цей момент легкодоступність інтернету стає спокусливою пасткою: навіщо страждати над текстом, якщо відповідь знаходиться за один клік? Ситуацію погіршує відсутність навичок письма: навіть маючи бажання написати самостійно, студент часто просто не знає, як технічно правильно інтегрувати чужу думку, не порушуючи правил.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68389" y="-341762"/>
            <a:ext cx="11529782" cy="12341830"/>
            <a:chOff x="0" y="0"/>
            <a:chExt cx="3036650" cy="3250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36650" cy="3250523"/>
            </a:xfrm>
            <a:custGeom>
              <a:avLst/>
              <a:gdLst/>
              <a:ahLst/>
              <a:cxnLst/>
              <a:rect l="l" t="t" r="r" b="b"/>
              <a:pathLst>
                <a:path w="3036650" h="3250523">
                  <a:moveTo>
                    <a:pt x="0" y="0"/>
                  </a:moveTo>
                  <a:lnTo>
                    <a:pt x="3036650" y="0"/>
                  </a:lnTo>
                  <a:lnTo>
                    <a:pt x="3036650" y="3250523"/>
                  </a:lnTo>
                  <a:lnTo>
                    <a:pt x="0" y="3250523"/>
                  </a:lnTo>
                  <a:close/>
                </a:path>
              </a:pathLst>
            </a:custGeom>
            <a:solidFill>
              <a:srgbClr val="C9DFE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036650" cy="32981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699911" y="1403773"/>
            <a:ext cx="8561304" cy="8883227"/>
          </a:xfrm>
          <a:custGeom>
            <a:avLst/>
            <a:gdLst/>
            <a:ahLst/>
            <a:cxnLst/>
            <a:rect l="l" t="t" r="r" b="b"/>
            <a:pathLst>
              <a:path w="8561304" h="8883227">
                <a:moveTo>
                  <a:pt x="0" y="0"/>
                </a:moveTo>
                <a:lnTo>
                  <a:pt x="8561304" y="0"/>
                </a:lnTo>
                <a:lnTo>
                  <a:pt x="8561304" y="8883227"/>
                </a:lnTo>
                <a:lnTo>
                  <a:pt x="0" y="88832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819" r="-562" b="-67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535982" y="816501"/>
            <a:ext cx="8723318" cy="2312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2"/>
              </a:lnSpc>
            </a:pPr>
            <a:r>
              <a:rPr lang="en-US" sz="4882" b="1">
                <a:solidFill>
                  <a:srgbClr val="000000"/>
                </a:solidFill>
                <a:latin typeface="Caveat Bold"/>
                <a:ea typeface="Caveat Bold"/>
                <a:cs typeface="Caveat Bold"/>
                <a:sym typeface="Caveat Bold"/>
              </a:rPr>
              <a:t>ДО ОСНОВНИХ ВИДІВ ПОРУШЕНЬ АКАДЕМІЧНОЇ ДОБРОЧЕСНОСТІ НАЛЕЖАТЬ: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535982" y="3704894"/>
            <a:ext cx="6572699" cy="5553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2608" lvl="1" indent="-371304" algn="l">
              <a:lnSpc>
                <a:spcPts val="5537"/>
              </a:lnSpc>
              <a:buAutoNum type="arabicPeriod"/>
            </a:pPr>
            <a:r>
              <a:rPr lang="en-US" sz="343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Академічний</a:t>
            </a:r>
            <a:r>
              <a:rPr lang="en-US" sz="343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3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плагіат</a:t>
            </a:r>
            <a:r>
              <a:rPr lang="en-US" sz="343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;</a:t>
            </a:r>
          </a:p>
          <a:p>
            <a:pPr marL="742608" lvl="1" indent="-371304" algn="l">
              <a:lnSpc>
                <a:spcPts val="5537"/>
              </a:lnSpc>
              <a:buAutoNum type="arabicPeriod"/>
            </a:pPr>
            <a:r>
              <a:rPr lang="en-US" sz="343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Списування</a:t>
            </a:r>
            <a:r>
              <a:rPr lang="en-US" sz="343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; </a:t>
            </a:r>
          </a:p>
          <a:p>
            <a:pPr marL="742608" lvl="1" indent="-371304" algn="l">
              <a:lnSpc>
                <a:spcPts val="5537"/>
              </a:lnSpc>
              <a:buAutoNum type="arabicPeriod"/>
            </a:pPr>
            <a:r>
              <a:rPr lang="en-US" sz="343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Обман</a:t>
            </a:r>
            <a:r>
              <a:rPr lang="en-US" sz="343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;</a:t>
            </a:r>
          </a:p>
          <a:p>
            <a:pPr marL="742608" lvl="1" indent="-371304" algn="l">
              <a:lnSpc>
                <a:spcPts val="5537"/>
              </a:lnSpc>
              <a:buAutoNum type="arabicPeriod"/>
            </a:pPr>
            <a:r>
              <a:rPr lang="en-US" sz="343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Хабарництво</a:t>
            </a:r>
            <a:r>
              <a:rPr lang="en-US" sz="343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;</a:t>
            </a:r>
          </a:p>
          <a:p>
            <a:pPr marL="742608" lvl="1" indent="-371304" algn="l">
              <a:lnSpc>
                <a:spcPts val="5537"/>
              </a:lnSpc>
              <a:buAutoNum type="arabicPeriod"/>
            </a:pPr>
            <a:r>
              <a:rPr lang="en-US" sz="343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Фабрикація</a:t>
            </a:r>
            <a:r>
              <a:rPr lang="en-US" sz="343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; </a:t>
            </a:r>
          </a:p>
          <a:p>
            <a:pPr marL="742608" lvl="1" indent="-371304" algn="l">
              <a:lnSpc>
                <a:spcPts val="5537"/>
              </a:lnSpc>
              <a:buAutoNum type="arabicPeriod"/>
            </a:pPr>
            <a:r>
              <a:rPr lang="en-US" sz="343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Фальсифікація</a:t>
            </a:r>
            <a:r>
              <a:rPr lang="en-US" sz="343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;</a:t>
            </a:r>
          </a:p>
          <a:p>
            <a:pPr marL="742608" lvl="1" indent="-371304" algn="l">
              <a:lnSpc>
                <a:spcPts val="5537"/>
              </a:lnSpc>
              <a:buAutoNum type="arabicPeriod"/>
            </a:pPr>
            <a:r>
              <a:rPr lang="en-US" sz="343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Самоплагіат</a:t>
            </a:r>
            <a:r>
              <a:rPr lang="en-US" sz="343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;</a:t>
            </a:r>
          </a:p>
          <a:p>
            <a:pPr marL="742608" lvl="1" indent="-371304" algn="l">
              <a:lnSpc>
                <a:spcPts val="5537"/>
              </a:lnSpc>
              <a:buAutoNum type="arabicPeriod"/>
            </a:pPr>
            <a:r>
              <a:rPr lang="en-US" sz="343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Необ’єктивне</a:t>
            </a:r>
            <a:r>
              <a:rPr lang="en-US" sz="343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3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оцінювання</a:t>
            </a:r>
            <a:r>
              <a:rPr lang="en-US" sz="343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99046" y="582590"/>
            <a:ext cx="23686092" cy="2004947"/>
            <a:chOff x="0" y="0"/>
            <a:chExt cx="6238312" cy="528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38312" cy="528052"/>
            </a:xfrm>
            <a:custGeom>
              <a:avLst/>
              <a:gdLst/>
              <a:ahLst/>
              <a:cxnLst/>
              <a:rect l="l" t="t" r="r" b="b"/>
              <a:pathLst>
                <a:path w="6238312" h="528052">
                  <a:moveTo>
                    <a:pt x="0" y="0"/>
                  </a:moveTo>
                  <a:lnTo>
                    <a:pt x="6238312" y="0"/>
                  </a:lnTo>
                  <a:lnTo>
                    <a:pt x="6238312" y="528052"/>
                  </a:lnTo>
                  <a:lnTo>
                    <a:pt x="0" y="528052"/>
                  </a:lnTo>
                  <a:close/>
                </a:path>
              </a:pathLst>
            </a:custGeom>
            <a:solidFill>
              <a:srgbClr val="FAF4E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238312" cy="575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99553" y="3278855"/>
            <a:ext cx="7659747" cy="6220493"/>
            <a:chOff x="0" y="0"/>
            <a:chExt cx="2017382" cy="16383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17382" cy="1638319"/>
            </a:xfrm>
            <a:custGeom>
              <a:avLst/>
              <a:gdLst/>
              <a:ahLst/>
              <a:cxnLst/>
              <a:rect l="l" t="t" r="r" b="b"/>
              <a:pathLst>
                <a:path w="2017382" h="1638319">
                  <a:moveTo>
                    <a:pt x="0" y="0"/>
                  </a:moveTo>
                  <a:lnTo>
                    <a:pt x="2017382" y="0"/>
                  </a:lnTo>
                  <a:lnTo>
                    <a:pt x="2017382" y="1638319"/>
                  </a:lnTo>
                  <a:lnTo>
                    <a:pt x="0" y="1638319"/>
                  </a:lnTo>
                  <a:close/>
                </a:path>
              </a:pathLst>
            </a:custGeom>
            <a:solidFill>
              <a:srgbClr val="FAF4E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17382" cy="1685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135011" y="3365112"/>
            <a:ext cx="5511221" cy="6047979"/>
          </a:xfrm>
          <a:custGeom>
            <a:avLst/>
            <a:gdLst/>
            <a:ahLst/>
            <a:cxnLst/>
            <a:rect l="l" t="t" r="r" b="b"/>
            <a:pathLst>
              <a:path w="5511221" h="6047979">
                <a:moveTo>
                  <a:pt x="0" y="0"/>
                </a:moveTo>
                <a:lnTo>
                  <a:pt x="5511221" y="0"/>
                </a:lnTo>
                <a:lnTo>
                  <a:pt x="5511221" y="6047979"/>
                </a:lnTo>
                <a:lnTo>
                  <a:pt x="0" y="6047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388421" y="1131040"/>
            <a:ext cx="11511157" cy="1060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7999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АКАДЕМІЧНИЙ ПЛАГІАТ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05791" y="3899229"/>
            <a:ext cx="6447271" cy="480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0"/>
              </a:lnSpc>
            </a:pP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це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оприлюднення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частково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або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повністю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наукових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творчих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результатів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отриманих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іншими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особами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як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результатів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власного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дослідження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творчості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та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/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або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відтворення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опублікованих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текстів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оприлюднених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творів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мистецтва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інших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авторів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без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зазначення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авторства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99046" y="582590"/>
            <a:ext cx="23686092" cy="2004947"/>
            <a:chOff x="0" y="0"/>
            <a:chExt cx="6238312" cy="528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38312" cy="528052"/>
            </a:xfrm>
            <a:custGeom>
              <a:avLst/>
              <a:gdLst/>
              <a:ahLst/>
              <a:cxnLst/>
              <a:rect l="l" t="t" r="r" b="b"/>
              <a:pathLst>
                <a:path w="6238312" h="528052">
                  <a:moveTo>
                    <a:pt x="0" y="0"/>
                  </a:moveTo>
                  <a:lnTo>
                    <a:pt x="6238312" y="0"/>
                  </a:lnTo>
                  <a:lnTo>
                    <a:pt x="6238312" y="528052"/>
                  </a:lnTo>
                  <a:lnTo>
                    <a:pt x="0" y="528052"/>
                  </a:lnTo>
                  <a:close/>
                </a:path>
              </a:pathLst>
            </a:custGeom>
            <a:solidFill>
              <a:srgbClr val="FAF4E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238312" cy="575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99553" y="3278855"/>
            <a:ext cx="7659747" cy="6220493"/>
            <a:chOff x="0" y="0"/>
            <a:chExt cx="2017382" cy="16383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17382" cy="1638319"/>
            </a:xfrm>
            <a:custGeom>
              <a:avLst/>
              <a:gdLst/>
              <a:ahLst/>
              <a:cxnLst/>
              <a:rect l="l" t="t" r="r" b="b"/>
              <a:pathLst>
                <a:path w="2017382" h="1638319">
                  <a:moveTo>
                    <a:pt x="0" y="0"/>
                  </a:moveTo>
                  <a:lnTo>
                    <a:pt x="2017382" y="0"/>
                  </a:lnTo>
                  <a:lnTo>
                    <a:pt x="2017382" y="1638319"/>
                  </a:lnTo>
                  <a:lnTo>
                    <a:pt x="0" y="1638319"/>
                  </a:lnTo>
                  <a:close/>
                </a:path>
              </a:pathLst>
            </a:custGeom>
            <a:solidFill>
              <a:srgbClr val="FAF4E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17382" cy="1685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135011" y="3365112"/>
            <a:ext cx="5511221" cy="6047979"/>
          </a:xfrm>
          <a:custGeom>
            <a:avLst/>
            <a:gdLst/>
            <a:ahLst/>
            <a:cxnLst/>
            <a:rect l="l" t="t" r="r" b="b"/>
            <a:pathLst>
              <a:path w="5511221" h="6047979">
                <a:moveTo>
                  <a:pt x="0" y="0"/>
                </a:moveTo>
                <a:lnTo>
                  <a:pt x="5511221" y="0"/>
                </a:lnTo>
                <a:lnTo>
                  <a:pt x="5511221" y="6047979"/>
                </a:lnTo>
                <a:lnTo>
                  <a:pt x="0" y="6047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388421" y="1131040"/>
            <a:ext cx="11511157" cy="1060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7999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АКАДЕМІЧНИЙ ПЛАГІАТ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10189" y="3495366"/>
            <a:ext cx="6838476" cy="6180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6"/>
              </a:lnSpc>
            </a:pPr>
            <a:r>
              <a:rPr lang="en-US" sz="3269" b="1" i="1" dirty="0" err="1">
                <a:solidFill>
                  <a:srgbClr val="000000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Але</a:t>
            </a:r>
            <a:r>
              <a:rPr lang="en-US" sz="3269" b="1" i="1" dirty="0">
                <a:solidFill>
                  <a:srgbClr val="000000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3269" b="1" i="1" dirty="0" err="1">
                <a:solidFill>
                  <a:srgbClr val="000000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він</a:t>
            </a:r>
            <a:r>
              <a:rPr lang="en-US" sz="3269" b="1" i="1" dirty="0">
                <a:solidFill>
                  <a:srgbClr val="000000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3269" b="1" i="1" dirty="0" err="1">
                <a:solidFill>
                  <a:srgbClr val="000000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також</a:t>
            </a:r>
            <a:r>
              <a:rPr lang="en-US" sz="3269" b="1" i="1" dirty="0">
                <a:solidFill>
                  <a:srgbClr val="000000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 </a:t>
            </a:r>
            <a:r>
              <a:rPr lang="en-US" sz="3269" b="1" i="1" dirty="0" err="1">
                <a:solidFill>
                  <a:srgbClr val="000000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може</a:t>
            </a:r>
            <a:r>
              <a:rPr lang="en-US" sz="3269" b="1" i="1" dirty="0">
                <a:solidFill>
                  <a:srgbClr val="000000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3269" b="1" i="1" dirty="0" err="1">
                <a:solidFill>
                  <a:srgbClr val="000000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приймати</a:t>
            </a:r>
            <a:r>
              <a:rPr lang="en-US" sz="3269" b="1" i="1" dirty="0">
                <a:solidFill>
                  <a:srgbClr val="000000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3269" b="1" i="1" dirty="0" err="1">
                <a:solidFill>
                  <a:srgbClr val="000000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різні</a:t>
            </a:r>
            <a:r>
              <a:rPr lang="en-US" sz="3269" b="1" i="1" dirty="0">
                <a:solidFill>
                  <a:srgbClr val="000000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3269" b="1" i="1" dirty="0" err="1">
                <a:solidFill>
                  <a:srgbClr val="000000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форми</a:t>
            </a:r>
            <a:r>
              <a:rPr lang="en-US" sz="3269" b="1" i="1" dirty="0">
                <a:solidFill>
                  <a:srgbClr val="000000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:</a:t>
            </a:r>
          </a:p>
          <a:p>
            <a:pPr marL="705872" lvl="1" indent="-352936" algn="l">
              <a:lnSpc>
                <a:spcPts val="4086"/>
              </a:lnSpc>
              <a:buFont typeface="Arial"/>
              <a:buChar char="•"/>
            </a:pPr>
            <a:r>
              <a:rPr lang="en-US" sz="326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Копіювання</a:t>
            </a:r>
            <a:r>
              <a:rPr lang="en-US" sz="326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;</a:t>
            </a:r>
          </a:p>
          <a:p>
            <a:pPr marL="705872" lvl="1" indent="-352936" algn="l">
              <a:lnSpc>
                <a:spcPts val="4086"/>
              </a:lnSpc>
              <a:buFont typeface="Arial"/>
              <a:buChar char="•"/>
            </a:pPr>
            <a:r>
              <a:rPr lang="en-US" sz="326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Перефраз</a:t>
            </a:r>
            <a:r>
              <a:rPr lang="en-US" sz="326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6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або</a:t>
            </a:r>
            <a:r>
              <a:rPr lang="en-US" sz="326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6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рерайт</a:t>
            </a:r>
            <a:r>
              <a:rPr lang="en-US" sz="326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;</a:t>
            </a:r>
          </a:p>
          <a:p>
            <a:pPr marL="705872" lvl="1" indent="-352936" algn="l">
              <a:lnSpc>
                <a:spcPts val="4086"/>
              </a:lnSpc>
              <a:buFont typeface="Arial"/>
              <a:buChar char="•"/>
            </a:pPr>
            <a:r>
              <a:rPr lang="en-US" sz="326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Компіляція</a:t>
            </a:r>
            <a:r>
              <a:rPr lang="en-US" sz="326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326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процес</a:t>
            </a:r>
            <a:r>
              <a:rPr lang="en-US" sz="326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6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написання</a:t>
            </a:r>
            <a:r>
              <a:rPr lang="en-US" sz="326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6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праці</a:t>
            </a:r>
            <a:r>
              <a:rPr lang="en-US" sz="326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6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на</a:t>
            </a:r>
            <a:r>
              <a:rPr lang="en-US" sz="326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6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основі</a:t>
            </a:r>
            <a:r>
              <a:rPr lang="en-US" sz="326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6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компонування</a:t>
            </a:r>
            <a:r>
              <a:rPr lang="en-US" sz="326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6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текстів</a:t>
            </a:r>
            <a:r>
              <a:rPr lang="en-US" sz="326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6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інших</a:t>
            </a:r>
            <a:r>
              <a:rPr lang="en-US" sz="326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6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авторів</a:t>
            </a:r>
            <a:r>
              <a:rPr lang="en-US" sz="326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26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без</a:t>
            </a:r>
            <a:r>
              <a:rPr lang="en-US" sz="326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6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самостійного</a:t>
            </a:r>
            <a:r>
              <a:rPr lang="en-US" sz="326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6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дослідження</a:t>
            </a:r>
            <a:r>
              <a:rPr lang="en-US" sz="326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marL="705872" lvl="1" indent="-352936" algn="l">
              <a:lnSpc>
                <a:spcPts val="4086"/>
              </a:lnSpc>
              <a:buFont typeface="Arial"/>
              <a:buChar char="•"/>
            </a:pPr>
            <a:r>
              <a:rPr lang="en-US" sz="326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Самоплагіат</a:t>
            </a:r>
            <a:r>
              <a:rPr lang="en-US" sz="326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326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оприлюднення</a:t>
            </a:r>
            <a:r>
              <a:rPr lang="en-US" sz="326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6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власних</a:t>
            </a:r>
            <a:r>
              <a:rPr lang="en-US" sz="326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6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раніше</a:t>
            </a:r>
            <a:r>
              <a:rPr lang="en-US" sz="326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6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опублікованих</a:t>
            </a:r>
            <a:r>
              <a:rPr lang="en-US" sz="326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6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наукових</a:t>
            </a:r>
            <a:r>
              <a:rPr lang="en-US" sz="326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6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результатів</a:t>
            </a:r>
            <a:r>
              <a:rPr lang="en-US" sz="326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6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як</a:t>
            </a:r>
            <a:r>
              <a:rPr lang="en-US" sz="326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6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нових</a:t>
            </a:r>
            <a:r>
              <a:rPr lang="en-US" sz="326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).</a:t>
            </a:r>
          </a:p>
          <a:p>
            <a:pPr algn="l">
              <a:lnSpc>
                <a:spcPts val="4086"/>
              </a:lnSpc>
            </a:pPr>
            <a:endParaRPr lang="en-US" sz="3269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99046" y="582590"/>
            <a:ext cx="23686092" cy="2004947"/>
            <a:chOff x="0" y="0"/>
            <a:chExt cx="6238312" cy="528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38312" cy="528052"/>
            </a:xfrm>
            <a:custGeom>
              <a:avLst/>
              <a:gdLst/>
              <a:ahLst/>
              <a:cxnLst/>
              <a:rect l="l" t="t" r="r" b="b"/>
              <a:pathLst>
                <a:path w="6238312" h="528052">
                  <a:moveTo>
                    <a:pt x="0" y="0"/>
                  </a:moveTo>
                  <a:lnTo>
                    <a:pt x="6238312" y="0"/>
                  </a:lnTo>
                  <a:lnTo>
                    <a:pt x="6238312" y="528052"/>
                  </a:lnTo>
                  <a:lnTo>
                    <a:pt x="0" y="528052"/>
                  </a:lnTo>
                  <a:close/>
                </a:path>
              </a:pathLst>
            </a:custGeom>
            <a:solidFill>
              <a:srgbClr val="FAF4E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238312" cy="575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99553" y="3278855"/>
            <a:ext cx="7659747" cy="6220493"/>
            <a:chOff x="0" y="0"/>
            <a:chExt cx="2017382" cy="16383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17382" cy="1638319"/>
            </a:xfrm>
            <a:custGeom>
              <a:avLst/>
              <a:gdLst/>
              <a:ahLst/>
              <a:cxnLst/>
              <a:rect l="l" t="t" r="r" b="b"/>
              <a:pathLst>
                <a:path w="2017382" h="1638319">
                  <a:moveTo>
                    <a:pt x="0" y="0"/>
                  </a:moveTo>
                  <a:lnTo>
                    <a:pt x="2017382" y="0"/>
                  </a:lnTo>
                  <a:lnTo>
                    <a:pt x="2017382" y="1638319"/>
                  </a:lnTo>
                  <a:lnTo>
                    <a:pt x="0" y="1638319"/>
                  </a:lnTo>
                  <a:close/>
                </a:path>
              </a:pathLst>
            </a:custGeom>
            <a:solidFill>
              <a:srgbClr val="FAF4E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17382" cy="1685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2059093" y="3209742"/>
            <a:ext cx="5086975" cy="6358718"/>
          </a:xfrm>
          <a:custGeom>
            <a:avLst/>
            <a:gdLst/>
            <a:ahLst/>
            <a:cxnLst/>
            <a:rect l="l" t="t" r="r" b="b"/>
            <a:pathLst>
              <a:path w="5086975" h="6358718">
                <a:moveTo>
                  <a:pt x="5086975" y="0"/>
                </a:moveTo>
                <a:lnTo>
                  <a:pt x="0" y="0"/>
                </a:lnTo>
                <a:lnTo>
                  <a:pt x="0" y="6358719"/>
                </a:lnTo>
                <a:lnTo>
                  <a:pt x="5086975" y="6358719"/>
                </a:lnTo>
                <a:lnTo>
                  <a:pt x="5086975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388421" y="1131040"/>
            <a:ext cx="11511157" cy="1060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7999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СПИСУВАННЯ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05791" y="5037821"/>
            <a:ext cx="6447271" cy="2673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це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виконання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письмових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робіт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із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залученням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зовнішніх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джерел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інформації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крім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дозволених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для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використання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),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зокрема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під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час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оцінювання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результатів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навчання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99046" y="582590"/>
            <a:ext cx="23686092" cy="2004947"/>
            <a:chOff x="0" y="0"/>
            <a:chExt cx="6238312" cy="528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38312" cy="528052"/>
            </a:xfrm>
            <a:custGeom>
              <a:avLst/>
              <a:gdLst/>
              <a:ahLst/>
              <a:cxnLst/>
              <a:rect l="l" t="t" r="r" b="b"/>
              <a:pathLst>
                <a:path w="6238312" h="528052">
                  <a:moveTo>
                    <a:pt x="0" y="0"/>
                  </a:moveTo>
                  <a:lnTo>
                    <a:pt x="6238312" y="0"/>
                  </a:lnTo>
                  <a:lnTo>
                    <a:pt x="6238312" y="528052"/>
                  </a:lnTo>
                  <a:lnTo>
                    <a:pt x="0" y="528052"/>
                  </a:lnTo>
                  <a:close/>
                </a:path>
              </a:pathLst>
            </a:custGeom>
            <a:solidFill>
              <a:srgbClr val="FAF4E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238312" cy="575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99553" y="3278855"/>
            <a:ext cx="7659747" cy="6220493"/>
            <a:chOff x="0" y="0"/>
            <a:chExt cx="2017382" cy="16383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17382" cy="1638319"/>
            </a:xfrm>
            <a:custGeom>
              <a:avLst/>
              <a:gdLst/>
              <a:ahLst/>
              <a:cxnLst/>
              <a:rect l="l" t="t" r="r" b="b"/>
              <a:pathLst>
                <a:path w="2017382" h="1638319">
                  <a:moveTo>
                    <a:pt x="0" y="0"/>
                  </a:moveTo>
                  <a:lnTo>
                    <a:pt x="2017382" y="0"/>
                  </a:lnTo>
                  <a:lnTo>
                    <a:pt x="2017382" y="1638319"/>
                  </a:lnTo>
                  <a:lnTo>
                    <a:pt x="0" y="1638319"/>
                  </a:lnTo>
                  <a:close/>
                </a:path>
              </a:pathLst>
            </a:custGeom>
            <a:solidFill>
              <a:srgbClr val="FAF4E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17382" cy="1685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712683" y="3432157"/>
            <a:ext cx="3925344" cy="5913889"/>
          </a:xfrm>
          <a:custGeom>
            <a:avLst/>
            <a:gdLst/>
            <a:ahLst/>
            <a:cxnLst/>
            <a:rect l="l" t="t" r="r" b="b"/>
            <a:pathLst>
              <a:path w="3925344" h="5913889">
                <a:moveTo>
                  <a:pt x="0" y="0"/>
                </a:moveTo>
                <a:lnTo>
                  <a:pt x="3925344" y="0"/>
                </a:lnTo>
                <a:lnTo>
                  <a:pt x="3925344" y="5913889"/>
                </a:lnTo>
                <a:lnTo>
                  <a:pt x="0" y="5913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388421" y="1131040"/>
            <a:ext cx="11511157" cy="1060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7999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ОБМАН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05791" y="5571221"/>
            <a:ext cx="6447271" cy="160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це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надання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завідомо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неправдивої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інформації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щодо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власної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освітньої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наукової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творчої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 </a:t>
            </a:r>
            <a:r>
              <a:rPr lang="en-US" sz="34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діяльності</a:t>
            </a:r>
            <a:r>
              <a:rPr lang="en-US" sz="3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796</Words>
  <Application>Microsoft Office PowerPoint</Application>
  <PresentationFormat>Довільний</PresentationFormat>
  <Paragraphs>90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8" baseType="lpstr">
      <vt:lpstr>Oswald</vt:lpstr>
      <vt:lpstr>Caveat Bold</vt:lpstr>
      <vt:lpstr>Arial</vt:lpstr>
      <vt:lpstr>Roboto Condensed Bold</vt:lpstr>
      <vt:lpstr>Roboto Condensed</vt:lpstr>
      <vt:lpstr>Roboto Condensed Italics</vt:lpstr>
      <vt:lpstr>Calibri</vt:lpstr>
      <vt:lpstr>Roboto Condensed Bold Italics</vt:lpstr>
      <vt:lpstr>Caveat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Fundamentals ELA Education Presentation in Teal and Cream Lined Graphic Style</dc:title>
  <dc:creator>Admin</dc:creator>
  <cp:lastModifiedBy>Admin</cp:lastModifiedBy>
  <cp:revision>5</cp:revision>
  <dcterms:created xsi:type="dcterms:W3CDTF">2006-08-16T00:00:00Z</dcterms:created>
  <dcterms:modified xsi:type="dcterms:W3CDTF">2026-04-30T07:54:08Z</dcterms:modified>
  <dc:identifier>DAG6RNL4HWc</dc:identifier>
</cp:coreProperties>
</file>